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5" r:id="rId3"/>
    <p:sldId id="264" r:id="rId4"/>
    <p:sldId id="270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1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3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0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5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77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36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50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32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8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78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60FBB-5B81-4B2F-AD02-DC3397109AFB}" type="datetimeFigureOut">
              <a:rPr lang="en-GB" smtClean="0"/>
              <a:t>10/07/2024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907D5-BDC5-4D0F-B64F-FBE883E0DB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90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playing tennis on a court&#10;&#10;Description automatically generated">
            <a:extLst>
              <a:ext uri="{FF2B5EF4-FFF2-40B4-BE49-F238E27FC236}">
                <a16:creationId xmlns:a16="http://schemas.microsoft.com/office/drawing/2014/main" id="{A32C18D6-EAEA-80A0-686A-B7A7F4BED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t="16380" r="9366" b="8677"/>
          <a:stretch/>
        </p:blipFill>
        <p:spPr>
          <a:xfrm>
            <a:off x="0" y="0"/>
            <a:ext cx="9906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C48C55A-8A3E-4BDD-99E4-60A1B064D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08156"/>
              </p:ext>
            </p:extLst>
          </p:nvPr>
        </p:nvGraphicFramePr>
        <p:xfrm>
          <a:off x="51880" y="1874487"/>
          <a:ext cx="6861095" cy="494002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632609">
                  <a:extLst>
                    <a:ext uri="{9D8B030D-6E8A-4147-A177-3AD203B41FA5}">
                      <a16:colId xmlns:a16="http://schemas.microsoft.com/office/drawing/2014/main" val="2893437637"/>
                    </a:ext>
                  </a:extLst>
                </a:gridCol>
                <a:gridCol w="1378069">
                  <a:extLst>
                    <a:ext uri="{9D8B030D-6E8A-4147-A177-3AD203B41FA5}">
                      <a16:colId xmlns:a16="http://schemas.microsoft.com/office/drawing/2014/main" val="2807763651"/>
                    </a:ext>
                  </a:extLst>
                </a:gridCol>
                <a:gridCol w="890537">
                  <a:extLst>
                    <a:ext uri="{9D8B030D-6E8A-4147-A177-3AD203B41FA5}">
                      <a16:colId xmlns:a16="http://schemas.microsoft.com/office/drawing/2014/main" val="3162653297"/>
                    </a:ext>
                  </a:extLst>
                </a:gridCol>
                <a:gridCol w="438689">
                  <a:extLst>
                    <a:ext uri="{9D8B030D-6E8A-4147-A177-3AD203B41FA5}">
                      <a16:colId xmlns:a16="http://schemas.microsoft.com/office/drawing/2014/main" val="339523838"/>
                    </a:ext>
                  </a:extLst>
                </a:gridCol>
                <a:gridCol w="248572">
                  <a:extLst>
                    <a:ext uri="{9D8B030D-6E8A-4147-A177-3AD203B41FA5}">
                      <a16:colId xmlns:a16="http://schemas.microsoft.com/office/drawing/2014/main" val="2688191417"/>
                    </a:ext>
                  </a:extLst>
                </a:gridCol>
                <a:gridCol w="1622843">
                  <a:extLst>
                    <a:ext uri="{9D8B030D-6E8A-4147-A177-3AD203B41FA5}">
                      <a16:colId xmlns:a16="http://schemas.microsoft.com/office/drawing/2014/main" val="262015331"/>
                    </a:ext>
                  </a:extLst>
                </a:gridCol>
                <a:gridCol w="1649776">
                  <a:extLst>
                    <a:ext uri="{9D8B030D-6E8A-4147-A177-3AD203B41FA5}">
                      <a16:colId xmlns:a16="http://schemas.microsoft.com/office/drawing/2014/main" val="2600649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Day</a:t>
                      </a:r>
                    </a:p>
                  </a:txBody>
                  <a:tcPr marL="34475" marR="34475" marT="17237" marB="17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Group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Court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Experience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298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/>
                      <a:endParaRPr lang="en-GB" sz="100" b="0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8437013"/>
                  </a:ext>
                </a:extLst>
              </a:tr>
              <a:tr h="304015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1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5-8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909181"/>
                  </a:ext>
                </a:extLst>
              </a:tr>
              <a:tr h="98233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010007"/>
                  </a:ext>
                </a:extLst>
              </a:tr>
              <a:tr h="304015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2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5-8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606033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785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Development 1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5-8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endParaRPr lang="en-GB" sz="1200" b="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20667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068" marR="53068" marT="26534" marB="265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18645"/>
                  </a:ext>
                </a:extLst>
              </a:tr>
              <a:tr h="304015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3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146741"/>
                  </a:ext>
                </a:extLst>
              </a:tr>
              <a:tr h="96944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4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6173926"/>
                  </a:ext>
                </a:extLst>
              </a:tr>
              <a:tr h="350917">
                <a:tc rowSpan="4"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Sat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 Tots 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9.10-9.55am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Ages 3-4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688091"/>
                  </a:ext>
                </a:extLst>
              </a:tr>
              <a:tr h="304015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4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9-10am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04162"/>
                  </a:ext>
                </a:extLst>
              </a:tr>
              <a:tr h="374373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5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60842"/>
                  </a:ext>
                </a:extLst>
              </a:tr>
              <a:tr h="328536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Development 2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11am-12pm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438131"/>
                  </a:ext>
                </a:extLst>
              </a:tr>
              <a:tr h="98233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485550"/>
                  </a:ext>
                </a:extLst>
              </a:tr>
              <a:tr h="327823">
                <a:tc rowSpan="3"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 Tots 2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9.10-9.55am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Ages 3-4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52623"/>
                  </a:ext>
                </a:extLst>
              </a:tr>
              <a:tr h="304015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Club 6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Beginner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199987"/>
                  </a:ext>
                </a:extLst>
              </a:tr>
              <a:tr h="327823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 Development 3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11am-12pm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Aged 5-8 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232113"/>
                  </a:ext>
                </a:extLst>
              </a:tr>
              <a:tr h="98233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6687621"/>
                  </a:ext>
                </a:extLst>
              </a:tr>
              <a:tr h="447941">
                <a:tc gridSpan="4">
                  <a:txBody>
                    <a:bodyPr/>
                    <a:lstStyle/>
                    <a:p>
                      <a:pPr marL="0" algn="l" defTabSz="742950" rtl="0" eaLnBrk="1" latinLnBrk="0" hangingPunct="1"/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Bookings: </a:t>
                      </a:r>
                      <a:r>
                        <a:rPr lang="en-GB" sz="1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Go to: www.drhsports.co.uk</a:t>
                      </a:r>
                      <a:b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Info: </a:t>
                      </a:r>
                      <a:r>
                        <a:rPr lang="en-GB" sz="14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lstccoaching@drhsports.co.uk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742950" rtl="0" eaLnBrk="1" latinLnBrk="0" hangingPunct="1"/>
                      <a:endParaRPr lang="en-GB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742950" rtl="0" eaLnBrk="1" latinLnBrk="0" hangingPunct="1"/>
                      <a:endParaRPr lang="en-GB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742950" rtl="0" eaLnBrk="1" latinLnBrk="0" hangingPunct="1"/>
                      <a:endParaRPr lang="en-GB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2024: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 weeks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 2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21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 dirty="0">
                        <a:ea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6433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9568335-4BB8-4926-8EE8-3211969B34FA}"/>
              </a:ext>
            </a:extLst>
          </p:cNvPr>
          <p:cNvSpPr/>
          <p:nvPr/>
        </p:nvSpPr>
        <p:spPr>
          <a:xfrm>
            <a:off x="8830020" y="2969222"/>
            <a:ext cx="847326" cy="8085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86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Ages </a:t>
            </a:r>
          </a:p>
          <a:p>
            <a:pPr algn="ctr"/>
            <a:r>
              <a:rPr lang="en-GB" sz="2286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3-8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9C729EE-B244-4717-BBF7-EDEAF684C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23" y="5877192"/>
            <a:ext cx="1565050" cy="8085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36805E-1742-43F2-4364-43E7A1359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5547469" y="6377049"/>
            <a:ext cx="1296524" cy="392758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13" name="Picture 12" descr="Scan Me Png 21462633 PNG">
            <a:extLst>
              <a:ext uri="{FF2B5EF4-FFF2-40B4-BE49-F238E27FC236}">
                <a16:creationId xmlns:a16="http://schemas.microsoft.com/office/drawing/2014/main" id="{04A32711-BA08-DAF0-D4AF-B0A024F8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81" y="1062012"/>
            <a:ext cx="3010402" cy="20228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qr code with blue squares and circles&#10;&#10;Description automatically generated">
            <a:extLst>
              <a:ext uri="{FF2B5EF4-FFF2-40B4-BE49-F238E27FC236}">
                <a16:creationId xmlns:a16="http://schemas.microsoft.com/office/drawing/2014/main" id="{B8DDCBCA-8A73-27FF-D223-96A10EF81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436" y="1436187"/>
            <a:ext cx="1221910" cy="1221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Google Shape;96;p2">
            <a:extLst>
              <a:ext uri="{FF2B5EF4-FFF2-40B4-BE49-F238E27FC236}">
                <a16:creationId xmlns:a16="http://schemas.microsoft.com/office/drawing/2014/main" id="{4FD257E1-6024-AA12-608D-89424FCA53E2}"/>
              </a:ext>
            </a:extLst>
          </p:cNvPr>
          <p:cNvSpPr txBox="1"/>
          <p:nvPr/>
        </p:nvSpPr>
        <p:spPr>
          <a:xfrm>
            <a:off x="51880" y="54575"/>
            <a:ext cx="9793869" cy="1125467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74275" tIns="37125" rIns="74275" bIns="371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2D1C7E-30AF-A5C2-77C2-5A6622CF2C8B}"/>
              </a:ext>
            </a:extLst>
          </p:cNvPr>
          <p:cNvSpPr txBox="1"/>
          <p:nvPr/>
        </p:nvSpPr>
        <p:spPr>
          <a:xfrm>
            <a:off x="3536889" y="139649"/>
            <a:ext cx="6360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Mini Tots/Red Coaching Programme</a:t>
            </a:r>
            <a:endParaRPr lang="en-GB" sz="3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Autumn 2024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4EDFF-7C65-55C4-E8F3-508BDF92D4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128407" y="134333"/>
            <a:ext cx="3259490" cy="98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92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kids playing tennis&#10;&#10;Description automatically generated">
            <a:extLst>
              <a:ext uri="{FF2B5EF4-FFF2-40B4-BE49-F238E27FC236}">
                <a16:creationId xmlns:a16="http://schemas.microsoft.com/office/drawing/2014/main" id="{E6850325-289A-FDE2-E1B5-DB57AA16C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3839" b="3885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C48C55A-8A3E-4BDD-99E4-60A1B064D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166982"/>
              </p:ext>
            </p:extLst>
          </p:nvPr>
        </p:nvGraphicFramePr>
        <p:xfrm>
          <a:off x="132592" y="2113906"/>
          <a:ext cx="7506518" cy="46355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732363">
                  <a:extLst>
                    <a:ext uri="{9D8B030D-6E8A-4147-A177-3AD203B41FA5}">
                      <a16:colId xmlns:a16="http://schemas.microsoft.com/office/drawing/2014/main" val="2893437637"/>
                    </a:ext>
                  </a:extLst>
                </a:gridCol>
                <a:gridCol w="1626746">
                  <a:extLst>
                    <a:ext uri="{9D8B030D-6E8A-4147-A177-3AD203B41FA5}">
                      <a16:colId xmlns:a16="http://schemas.microsoft.com/office/drawing/2014/main" val="603786899"/>
                    </a:ext>
                  </a:extLst>
                </a:gridCol>
                <a:gridCol w="873822">
                  <a:extLst>
                    <a:ext uri="{9D8B030D-6E8A-4147-A177-3AD203B41FA5}">
                      <a16:colId xmlns:a16="http://schemas.microsoft.com/office/drawing/2014/main" val="3162653297"/>
                    </a:ext>
                  </a:extLst>
                </a:gridCol>
                <a:gridCol w="240182">
                  <a:extLst>
                    <a:ext uri="{9D8B030D-6E8A-4147-A177-3AD203B41FA5}">
                      <a16:colId xmlns:a16="http://schemas.microsoft.com/office/drawing/2014/main" val="339523838"/>
                    </a:ext>
                  </a:extLst>
                </a:gridCol>
                <a:gridCol w="702030">
                  <a:extLst>
                    <a:ext uri="{9D8B030D-6E8A-4147-A177-3AD203B41FA5}">
                      <a16:colId xmlns:a16="http://schemas.microsoft.com/office/drawing/2014/main" val="2688191417"/>
                    </a:ext>
                  </a:extLst>
                </a:gridCol>
                <a:gridCol w="2195076">
                  <a:extLst>
                    <a:ext uri="{9D8B030D-6E8A-4147-A177-3AD203B41FA5}">
                      <a16:colId xmlns:a16="http://schemas.microsoft.com/office/drawing/2014/main" val="262015331"/>
                    </a:ext>
                  </a:extLst>
                </a:gridCol>
                <a:gridCol w="1136299">
                  <a:extLst>
                    <a:ext uri="{9D8B030D-6E8A-4147-A177-3AD203B41FA5}">
                      <a16:colId xmlns:a16="http://schemas.microsoft.com/office/drawing/2014/main" val="260064915"/>
                    </a:ext>
                  </a:extLst>
                </a:gridCol>
              </a:tblGrid>
              <a:tr h="32355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Day</a:t>
                      </a:r>
                    </a:p>
                  </a:txBody>
                  <a:tcPr marL="34475" marR="34475" marT="17237" marB="17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Group</a:t>
                      </a:r>
                      <a:endParaRPr lang="en-GB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Court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Experience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298"/>
                  </a:ext>
                </a:extLst>
              </a:tr>
              <a:tr h="81621">
                <a:tc gridSpan="7">
                  <a:txBody>
                    <a:bodyPr/>
                    <a:lstStyle/>
                    <a:p>
                      <a:pPr algn="l"/>
                      <a:endParaRPr lang="en-GB" sz="3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8437013"/>
                  </a:ext>
                </a:extLst>
              </a:tr>
              <a:tr h="312819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Development 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  <a:endParaRPr lang="en-GB" sz="1200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10-11 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52434"/>
                  </a:ext>
                </a:extLst>
              </a:tr>
              <a:tr h="71536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" b="1" dirty="0"/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84320667"/>
                  </a:ext>
                </a:extLst>
              </a:tr>
              <a:tr h="313714">
                <a:tc row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Orange/Green Dev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8-11 Beginner/Intermediate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088491"/>
                  </a:ext>
                </a:extLst>
              </a:tr>
              <a:tr h="313714">
                <a:tc vMerge="1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74295" marR="74295" marT="37148" marB="37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Club 1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1, 2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8-9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490925"/>
                  </a:ext>
                </a:extLst>
              </a:tr>
              <a:tr h="85726">
                <a:tc gridSpan="7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" b="1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068" marR="53068" marT="26534" marB="265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142052"/>
                  </a:ext>
                </a:extLst>
              </a:tr>
              <a:tr h="330798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Wed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Orange Club/Dev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4-5pm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Aged 8-9 Beginner/Intermediate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John Bennet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078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068" marR="53068" marT="26534" marB="265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b="1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160825"/>
                  </a:ext>
                </a:extLst>
              </a:tr>
              <a:tr h="360236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Development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4-5pm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8-9 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720333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333632"/>
                  </a:ext>
                </a:extLst>
              </a:tr>
              <a:tr h="360236">
                <a:tc rowSpan="4"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Sat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Green Club/Dev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10  Beginner/Intermediate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Bennet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688091"/>
                  </a:ext>
                </a:extLst>
              </a:tr>
              <a:tr h="291938">
                <a:tc vMerge="1"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Development 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11am-12pm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 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Joe Tirrell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04162"/>
                  </a:ext>
                </a:extLst>
              </a:tr>
              <a:tr h="291938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Orange/Green Club 1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12-1pm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1, 2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8-10 Beginner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044047"/>
                  </a:ext>
                </a:extLst>
              </a:tr>
              <a:tr h="291938">
                <a:tc vMerge="1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Club 2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1,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8-9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523507"/>
                  </a:ext>
                </a:extLst>
              </a:tr>
              <a:tr h="108462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485550"/>
                  </a:ext>
                </a:extLst>
              </a:tr>
              <a:tr h="312819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Orange/Green Club 2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12-1pm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Indoor 1,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8-10 Beginner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52623"/>
                  </a:ext>
                </a:extLst>
              </a:tr>
              <a:tr h="108462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6687621"/>
                  </a:ext>
                </a:extLst>
              </a:tr>
              <a:tr h="501814">
                <a:tc gridSpan="4">
                  <a:txBody>
                    <a:bodyPr/>
                    <a:lstStyle/>
                    <a:p>
                      <a:pPr marL="0" algn="l" defTabSz="742950" rtl="0" eaLnBrk="1" latinLnBrk="0" hangingPunct="1"/>
                      <a: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Bookings: </a:t>
                      </a:r>
                      <a:r>
                        <a:rPr lang="en-GB" sz="13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Go to: www.drhsports.co.uk</a:t>
                      </a:r>
                      <a:b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Info: </a:t>
                      </a:r>
                      <a:r>
                        <a:rPr lang="en-GB" sz="13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lstccoaching@drhsports.co.uk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2020: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 weeks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 7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20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2024: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 weeks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 2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21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 dirty="0">
                        <a:ea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2020:</a:t>
                      </a:r>
                      <a:r>
                        <a:rPr lang="en-US" altLang="en-US" sz="16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weeks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6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 7</a:t>
                      </a:r>
                      <a:r>
                        <a:rPr lang="en-US" altLang="en-US" sz="16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en-US" sz="16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20</a:t>
                      </a:r>
                      <a:r>
                        <a:rPr lang="en-US" altLang="en-US" sz="16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9364331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CE7462-1A3B-4D54-974C-6383AEC26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5856324" y="6279404"/>
            <a:ext cx="1331594" cy="405744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318E51-0EF3-426C-B87F-FCDF341B12EC}"/>
              </a:ext>
            </a:extLst>
          </p:cNvPr>
          <p:cNvSpPr/>
          <p:nvPr/>
        </p:nvSpPr>
        <p:spPr>
          <a:xfrm>
            <a:off x="8869223" y="5100275"/>
            <a:ext cx="897290" cy="7179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86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Ages </a:t>
            </a:r>
          </a:p>
          <a:p>
            <a:pPr algn="ctr"/>
            <a:r>
              <a:rPr lang="en-GB" sz="2286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8-11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F8BC52D-B019-46BC-AA39-4A3064406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863" y="5983629"/>
            <a:ext cx="1389545" cy="717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an Me Png 21462633 PNG">
            <a:extLst>
              <a:ext uri="{FF2B5EF4-FFF2-40B4-BE49-F238E27FC236}">
                <a16:creationId xmlns:a16="http://schemas.microsoft.com/office/drawing/2014/main" id="{57F585B5-2179-20FB-A90A-F4048EAC8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738" y="1132865"/>
            <a:ext cx="2587067" cy="173839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96;p2">
            <a:extLst>
              <a:ext uri="{FF2B5EF4-FFF2-40B4-BE49-F238E27FC236}">
                <a16:creationId xmlns:a16="http://schemas.microsoft.com/office/drawing/2014/main" id="{8628A7CA-A86A-7FE1-F001-C7F6BC071276}"/>
              </a:ext>
            </a:extLst>
          </p:cNvPr>
          <p:cNvSpPr txBox="1"/>
          <p:nvPr/>
        </p:nvSpPr>
        <p:spPr>
          <a:xfrm>
            <a:off x="56065" y="71391"/>
            <a:ext cx="9793869" cy="116229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74275" tIns="37125" rIns="74275" bIns="371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6A7C4-C35B-60F4-245F-B007DDC3B047}"/>
              </a:ext>
            </a:extLst>
          </p:cNvPr>
          <p:cNvSpPr txBox="1"/>
          <p:nvPr/>
        </p:nvSpPr>
        <p:spPr>
          <a:xfrm>
            <a:off x="3541074" y="156465"/>
            <a:ext cx="6360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Mini Orange/Green Coaching Programme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/>
                <a:cs typeface="Arial"/>
                <a:sym typeface="Arial"/>
              </a:rPr>
              <a:t> - </a:t>
            </a: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Autumn 2024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5E59493-8281-E924-C045-54544B9C0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132592" y="151149"/>
            <a:ext cx="3259490" cy="98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qr code with blue squares and circles&#10;&#10;Description automatically generated">
            <a:extLst>
              <a:ext uri="{FF2B5EF4-FFF2-40B4-BE49-F238E27FC236}">
                <a16:creationId xmlns:a16="http://schemas.microsoft.com/office/drawing/2014/main" id="{01B585CA-5FAA-BD78-839D-483E39620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0" y="1488558"/>
            <a:ext cx="1034706" cy="103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04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hild holding a tennis racket&#10;&#10;Description automatically generated">
            <a:extLst>
              <a:ext uri="{FF2B5EF4-FFF2-40B4-BE49-F238E27FC236}">
                <a16:creationId xmlns:a16="http://schemas.microsoft.com/office/drawing/2014/main" id="{C221C210-F5C1-6F57-7F7E-F091A6BCE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6797"/>
          <a:stretch/>
        </p:blipFill>
        <p:spPr>
          <a:xfrm flipH="1">
            <a:off x="-14444" y="-1"/>
            <a:ext cx="9920443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164351F8-CBA9-4307-B3A9-2A42D1B25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380636"/>
              </p:ext>
            </p:extLst>
          </p:nvPr>
        </p:nvGraphicFramePr>
        <p:xfrm>
          <a:off x="136945" y="2662607"/>
          <a:ext cx="6771486" cy="40833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607922">
                  <a:extLst>
                    <a:ext uri="{9D8B030D-6E8A-4147-A177-3AD203B41FA5}">
                      <a16:colId xmlns:a16="http://schemas.microsoft.com/office/drawing/2014/main" val="2893437637"/>
                    </a:ext>
                  </a:extLst>
                </a:gridCol>
                <a:gridCol w="1249099">
                  <a:extLst>
                    <a:ext uri="{9D8B030D-6E8A-4147-A177-3AD203B41FA5}">
                      <a16:colId xmlns:a16="http://schemas.microsoft.com/office/drawing/2014/main" val="2807763651"/>
                    </a:ext>
                  </a:extLst>
                </a:gridCol>
                <a:gridCol w="755487">
                  <a:extLst>
                    <a:ext uri="{9D8B030D-6E8A-4147-A177-3AD203B41FA5}">
                      <a16:colId xmlns:a16="http://schemas.microsoft.com/office/drawing/2014/main" val="3162653297"/>
                    </a:ext>
                  </a:extLst>
                </a:gridCol>
                <a:gridCol w="787652">
                  <a:extLst>
                    <a:ext uri="{9D8B030D-6E8A-4147-A177-3AD203B41FA5}">
                      <a16:colId xmlns:a16="http://schemas.microsoft.com/office/drawing/2014/main" val="339523838"/>
                    </a:ext>
                  </a:extLst>
                </a:gridCol>
                <a:gridCol w="2311590">
                  <a:extLst>
                    <a:ext uri="{9D8B030D-6E8A-4147-A177-3AD203B41FA5}">
                      <a16:colId xmlns:a16="http://schemas.microsoft.com/office/drawing/2014/main" val="262015331"/>
                    </a:ext>
                  </a:extLst>
                </a:gridCol>
                <a:gridCol w="1059736">
                  <a:extLst>
                    <a:ext uri="{9D8B030D-6E8A-4147-A177-3AD203B41FA5}">
                      <a16:colId xmlns:a16="http://schemas.microsoft.com/office/drawing/2014/main" val="260064915"/>
                    </a:ext>
                  </a:extLst>
                </a:gridCol>
              </a:tblGrid>
              <a:tr h="35862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Day</a:t>
                      </a:r>
                    </a:p>
                  </a:txBody>
                  <a:tcPr marL="34475" marR="34475" marT="17237" marB="172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Group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Court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Experience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</a:t>
                      </a:r>
                    </a:p>
                  </a:txBody>
                  <a:tcPr marL="12251" marR="12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29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/>
                      <a:endParaRPr lang="en-GB" sz="100" b="1" dirty="0"/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073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3073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38100" cmpd="sng">
                      <a:noFill/>
                    </a:lnT>
                    <a:solidFill>
                      <a:srgbClr val="3073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86788026"/>
                  </a:ext>
                </a:extLst>
              </a:tr>
              <a:tr h="347610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U15 Dev 1 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1-3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11-15 Beginner/Intermediate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18317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913224"/>
                  </a:ext>
                </a:extLst>
              </a:tr>
              <a:tr h="295760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Tues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U15 Club/Dev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6-7pm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Clay 1, 2, 3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11-15 Beginner/Intermediate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212151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78437013"/>
                  </a:ext>
                </a:extLst>
              </a:tr>
              <a:tr h="354791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Wed 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U18 Team 1 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5.30-7pm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1-3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15-18 Intermediate/Advanced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Bennet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68525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8095834"/>
                  </a:ext>
                </a:extLst>
              </a:tr>
              <a:tr h="337493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U18 Team 2 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5-6.30pm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1-3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14-18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/Advanced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900514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5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173926"/>
                  </a:ext>
                </a:extLst>
              </a:tr>
              <a:tr h="295094">
                <a:tc row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U15 Club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6-7pm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Clay 1, 2, 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11-15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Beginner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 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61437"/>
                  </a:ext>
                </a:extLst>
              </a:tr>
              <a:tr h="295094">
                <a:tc vMerge="1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068" marR="53068" marT="26534" marB="2653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U15 Dev 2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5-6pm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1, 2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11-15 Intermediate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66013"/>
                  </a:ext>
                </a:extLst>
              </a:tr>
              <a:tr h="78017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00" b="1" dirty="0">
                        <a:solidFill>
                          <a:schemeClr val="bg1"/>
                        </a:solidFill>
                      </a:endParaRPr>
                    </a:p>
                  </a:txBody>
                  <a:tcPr marL="34475" marR="34475" marT="17237" marB="1723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b="1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500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9446846"/>
                  </a:ext>
                </a:extLst>
              </a:tr>
              <a:tr h="12118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Sat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U15 Dev 3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12-1pm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1-3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11-15 Beginner/Intermediate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Carla Birks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104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b="1" kern="1200" dirty="0">
                        <a:solidFill>
                          <a:srgbClr val="0F243E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548082"/>
                  </a:ext>
                </a:extLst>
              </a:tr>
              <a:tr h="309407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Sun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kern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U13 Club</a:t>
                      </a:r>
                    </a:p>
                  </a:txBody>
                  <a:tcPr marL="48986" marR="4898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1-2pm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8016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1, 2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Aged 11-13 Beginner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</a:p>
                  </a:txBody>
                  <a:tcPr marL="48986" marR="4898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009881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6687621"/>
                  </a:ext>
                </a:extLst>
              </a:tr>
              <a:tr h="548982">
                <a:tc gridSpan="4">
                  <a:txBody>
                    <a:bodyPr/>
                    <a:lstStyle/>
                    <a:p>
                      <a:pPr marL="0" algn="l" defTabSz="742950" rtl="0" eaLnBrk="1" latinLnBrk="0" hangingPunct="1"/>
                      <a: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Bookings: </a:t>
                      </a:r>
                      <a:r>
                        <a:rPr lang="en-GB" sz="13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Go to: www.drhsports.co.uk</a:t>
                      </a:r>
                      <a:b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Info: </a:t>
                      </a:r>
                      <a:r>
                        <a:rPr lang="en-GB" sz="13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lstccoaching@drhsports.co.uk</a:t>
                      </a: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2020: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 weeks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 7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20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3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2024:</a:t>
                      </a:r>
                      <a:r>
                        <a:rPr lang="en-US" altLang="en-US" sz="13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 weeks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3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3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 2</a:t>
                      </a:r>
                      <a:r>
                        <a:rPr lang="en-US" altLang="en-US" sz="13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altLang="en-US" sz="13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21</a:t>
                      </a:r>
                      <a:r>
                        <a:rPr lang="en-US" altLang="en-US" sz="13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en-US" sz="13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300" b="0" dirty="0">
                        <a:ea typeface="Times New Roman" panose="02020603050405020304" pitchFamily="18" charset="0"/>
                      </a:endParaRPr>
                    </a:p>
                  </a:txBody>
                  <a:tcPr marL="65314" marR="65314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9364331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39800B-421C-4C18-BF30-6C29A5985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5524373" y="6284387"/>
            <a:ext cx="1164771" cy="354912"/>
          </a:xfrm>
          <a:prstGeom prst="rect">
            <a:avLst/>
          </a:prstGeom>
          <a:ln w="57150"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773AB6-359D-4A8A-8E8C-5432E4F66930}"/>
              </a:ext>
            </a:extLst>
          </p:cNvPr>
          <p:cNvSpPr/>
          <p:nvPr/>
        </p:nvSpPr>
        <p:spPr>
          <a:xfrm>
            <a:off x="8642760" y="3009850"/>
            <a:ext cx="1014773" cy="838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71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Ages </a:t>
            </a:r>
          </a:p>
          <a:p>
            <a:pPr algn="ctr"/>
            <a:r>
              <a:rPr lang="en-GB" sz="2571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11-17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0F0D3FA-3746-4FDA-B62E-DDDFB18F9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61" y="6035480"/>
            <a:ext cx="1375194" cy="7104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an Me Png 21462633 PNG">
            <a:extLst>
              <a:ext uri="{FF2B5EF4-FFF2-40B4-BE49-F238E27FC236}">
                <a16:creationId xmlns:a16="http://schemas.microsoft.com/office/drawing/2014/main" id="{8CEDC3E5-44AE-751B-B448-8D82ACC9F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41" y="1099256"/>
            <a:ext cx="3010402" cy="20228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96;p2">
            <a:extLst>
              <a:ext uri="{FF2B5EF4-FFF2-40B4-BE49-F238E27FC236}">
                <a16:creationId xmlns:a16="http://schemas.microsoft.com/office/drawing/2014/main" id="{C6BB075A-3E05-B74E-9512-8317B3584E1A}"/>
              </a:ext>
            </a:extLst>
          </p:cNvPr>
          <p:cNvSpPr txBox="1"/>
          <p:nvPr/>
        </p:nvSpPr>
        <p:spPr>
          <a:xfrm>
            <a:off x="56065" y="71391"/>
            <a:ext cx="9793869" cy="116229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74275" tIns="37125" rIns="74275" bIns="371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5FC77-D6AA-F6D4-6288-00B246D4A3FF}"/>
              </a:ext>
            </a:extLst>
          </p:cNvPr>
          <p:cNvSpPr txBox="1"/>
          <p:nvPr/>
        </p:nvSpPr>
        <p:spPr>
          <a:xfrm>
            <a:off x="3541074" y="156465"/>
            <a:ext cx="6360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Junior Coaching Programme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/>
                <a:cs typeface="Arial"/>
                <a:sym typeface="Arial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Autumn 2024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99E24C-6AF9-C0B5-C71A-04A77BF038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132592" y="151149"/>
            <a:ext cx="3259490" cy="98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qr code with blue squares and circles&#10;&#10;Description automatically generated">
            <a:extLst>
              <a:ext uri="{FF2B5EF4-FFF2-40B4-BE49-F238E27FC236}">
                <a16:creationId xmlns:a16="http://schemas.microsoft.com/office/drawing/2014/main" id="{77929AE6-2AD2-4483-A832-07C66F657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73" y="1499189"/>
            <a:ext cx="1228061" cy="1228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329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tennis racket&#10;&#10;Description automatically generated">
            <a:extLst>
              <a:ext uri="{FF2B5EF4-FFF2-40B4-BE49-F238E27FC236}">
                <a16:creationId xmlns:a16="http://schemas.microsoft.com/office/drawing/2014/main" id="{DC8F5C81-EE47-0B33-486F-59D1F73A0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4" t="12185" r="5555" b="3399"/>
          <a:stretch/>
        </p:blipFill>
        <p:spPr>
          <a:xfrm>
            <a:off x="0" y="-1"/>
            <a:ext cx="9906000" cy="685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817523-49FE-4899-A51C-EEDA73A0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662093"/>
              </p:ext>
            </p:extLst>
          </p:nvPr>
        </p:nvGraphicFramePr>
        <p:xfrm>
          <a:off x="3306361" y="3317970"/>
          <a:ext cx="6468446" cy="340664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721600">
                  <a:extLst>
                    <a:ext uri="{9D8B030D-6E8A-4147-A177-3AD203B41FA5}">
                      <a16:colId xmlns:a16="http://schemas.microsoft.com/office/drawing/2014/main" val="2893437637"/>
                    </a:ext>
                  </a:extLst>
                </a:gridCol>
                <a:gridCol w="1285651">
                  <a:extLst>
                    <a:ext uri="{9D8B030D-6E8A-4147-A177-3AD203B41FA5}">
                      <a16:colId xmlns:a16="http://schemas.microsoft.com/office/drawing/2014/main" val="2807763651"/>
                    </a:ext>
                  </a:extLst>
                </a:gridCol>
                <a:gridCol w="1119396">
                  <a:extLst>
                    <a:ext uri="{9D8B030D-6E8A-4147-A177-3AD203B41FA5}">
                      <a16:colId xmlns:a16="http://schemas.microsoft.com/office/drawing/2014/main" val="3162653297"/>
                    </a:ext>
                  </a:extLst>
                </a:gridCol>
                <a:gridCol w="154937">
                  <a:extLst>
                    <a:ext uri="{9D8B030D-6E8A-4147-A177-3AD203B41FA5}">
                      <a16:colId xmlns:a16="http://schemas.microsoft.com/office/drawing/2014/main" val="339523838"/>
                    </a:ext>
                  </a:extLst>
                </a:gridCol>
                <a:gridCol w="833189">
                  <a:extLst>
                    <a:ext uri="{9D8B030D-6E8A-4147-A177-3AD203B41FA5}">
                      <a16:colId xmlns:a16="http://schemas.microsoft.com/office/drawing/2014/main" val="262015331"/>
                    </a:ext>
                  </a:extLst>
                </a:gridCol>
                <a:gridCol w="1089671">
                  <a:extLst>
                    <a:ext uri="{9D8B030D-6E8A-4147-A177-3AD203B41FA5}">
                      <a16:colId xmlns:a16="http://schemas.microsoft.com/office/drawing/2014/main" val="3048692656"/>
                    </a:ext>
                  </a:extLst>
                </a:gridCol>
                <a:gridCol w="1264002">
                  <a:extLst>
                    <a:ext uri="{9D8B030D-6E8A-4147-A177-3AD203B41FA5}">
                      <a16:colId xmlns:a16="http://schemas.microsoft.com/office/drawing/2014/main" val="1368713173"/>
                    </a:ext>
                  </a:extLst>
                </a:gridCol>
              </a:tblGrid>
              <a:tr h="51394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Day</a:t>
                      </a:r>
                    </a:p>
                  </a:txBody>
                  <a:tcPr marL="24625" marR="24625" marT="12312" marB="123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Group</a:t>
                      </a:r>
                      <a:endParaRPr lang="en-GB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" marR="8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51" marR="8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Court</a:t>
                      </a:r>
                    </a:p>
                  </a:txBody>
                  <a:tcPr marL="8751" marR="8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solidFill>
                            <a:schemeClr val="bg1"/>
                          </a:solidFill>
                          <a:effectLst/>
                        </a:rPr>
                        <a:t>Experience</a:t>
                      </a:r>
                      <a:endParaRPr lang="en-GB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Experience</a:t>
                      </a:r>
                      <a:endParaRPr lang="en-GB" sz="1800" dirty="0"/>
                    </a:p>
                  </a:txBody>
                  <a:tcPr marL="8751" marR="8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Coach</a:t>
                      </a:r>
                    </a:p>
                  </a:txBody>
                  <a:tcPr marL="8751" marR="87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298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l"/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24625" marR="24625" marT="12312" marB="123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5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151" marR="1715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437013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Mon</a:t>
                      </a:r>
                    </a:p>
                  </a:txBody>
                  <a:tcPr marL="46653" marR="46653" marT="23326" marB="23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Daytime Drills</a:t>
                      </a: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11am-12.30pm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1, 2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Jerry Rose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810579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l"/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24625" marR="24625" marT="12312" marB="123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48265" marR="48265" marT="24132" marB="241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991629"/>
                  </a:ext>
                </a:extLst>
              </a:tr>
              <a:tr h="334883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Wed </a:t>
                      </a:r>
                    </a:p>
                  </a:txBody>
                  <a:tcPr marL="37906" marR="37906" marT="18953" marB="189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Daytime Drills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10-11.30am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Indoors 1, 2, 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Jerry Rose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368525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24625" marR="24625" marT="12312" marB="123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095834"/>
                  </a:ext>
                </a:extLst>
              </a:tr>
              <a:tr h="334883"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Thurs</a:t>
                      </a:r>
                    </a:p>
                  </a:txBody>
                  <a:tcPr marL="37906" marR="37906" marT="18953" marB="189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Cardio Tennis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9-10am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 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Joe Tirrell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900514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24625" marR="24625" marT="12312" marB="123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CFD5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20667"/>
                  </a:ext>
                </a:extLst>
              </a:tr>
              <a:tr h="334286">
                <a:tc row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Fri</a:t>
                      </a:r>
                    </a:p>
                  </a:txBody>
                  <a:tcPr marL="37906" marR="37906" marT="18953" marB="189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 Improvers 1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9.30-11am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Indoor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 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Rob McDowell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146741"/>
                  </a:ext>
                </a:extLst>
              </a:tr>
              <a:tr h="334286">
                <a:tc vMerge="1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906" marR="37906" marT="18953" marB="189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738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 Beginners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7-8pm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Carpet 1, 2</a:t>
                      </a: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Beginner</a:t>
                      </a:r>
                      <a:endParaRPr lang="en-GB" sz="2000" dirty="0"/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Ethan Rouget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74419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" b="1" dirty="0">
                        <a:solidFill>
                          <a:schemeClr val="bg1"/>
                        </a:solidFill>
                      </a:endParaRPr>
                    </a:p>
                  </a:txBody>
                  <a:tcPr marL="24625" marR="24625" marT="12312" marB="123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1" marR="26401" marT="0" marB="0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73926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marL="0" algn="ctr" defTabSz="742950" rtl="0" eaLnBrk="1" latinLnBrk="0" hangingPunct="1"/>
                      <a:r>
                        <a:rPr lang="en-GB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Sat</a:t>
                      </a:r>
                    </a:p>
                  </a:txBody>
                  <a:tcPr marL="46653" marR="46653" marT="23326" marB="23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 Improvers 2</a:t>
                      </a:r>
                      <a:endParaRPr lang="en-GB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10-11.30am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0F243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Clay 1, 2, 3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Beginner/Intermediate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Intermediate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Keith Lancaster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90" marR="3499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688091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marL="0" algn="ctr" defTabSz="742950" rtl="0" eaLnBrk="1" latinLnBrk="0" hangingPunct="1"/>
                      <a:endParaRPr lang="en-GB" sz="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653" marR="46653" marT="23326" marB="233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87621"/>
                  </a:ext>
                </a:extLst>
              </a:tr>
              <a:tr h="563626">
                <a:tc gridSpan="4">
                  <a:txBody>
                    <a:bodyPr/>
                    <a:lstStyle/>
                    <a:p>
                      <a:pPr marL="0" algn="l" defTabSz="742950" rtl="0" eaLnBrk="1" latinLnBrk="0" hangingPunct="1"/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Bookings: Go to: </a:t>
                      </a:r>
                      <a:r>
                        <a:rPr lang="en-GB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www.drhsports.co.uk</a:t>
                      </a:r>
                      <a:b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Info: </a:t>
                      </a:r>
                      <a:r>
                        <a:rPr lang="en-GB" sz="1200" b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lstccoaching@drhsports.co.uk</a:t>
                      </a:r>
                    </a:p>
                  </a:txBody>
                  <a:tcPr marL="46653" marR="46653" marT="23326" marB="23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402" marR="26402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E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2020: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 weeks 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 7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altLang="en-US" sz="14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20</a:t>
                      </a:r>
                      <a:r>
                        <a:rPr lang="en-US" altLang="en-US" sz="14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Autumn 2024:</a:t>
                      </a:r>
                      <a:r>
                        <a:rPr lang="en-US" altLang="en-US" sz="12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15 weeks</a:t>
                      </a:r>
                    </a:p>
                    <a:p>
                      <a:pPr marL="0" marR="0" lvl="0" indent="0" algn="l" defTabSz="7429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Dates: </a:t>
                      </a:r>
                      <a:r>
                        <a:rPr lang="en-US" altLang="en-US" sz="12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 2</a:t>
                      </a:r>
                      <a:r>
                        <a:rPr lang="en-US" altLang="en-US" sz="12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altLang="en-US" sz="12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Dec 21</a:t>
                      </a:r>
                      <a:r>
                        <a:rPr lang="en-US" altLang="en-US" sz="1200" b="0" baseline="3000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altLang="en-US" sz="1200" b="0" dirty="0"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200" b="0" dirty="0">
                        <a:ea typeface="Times New Roman" panose="02020603050405020304" pitchFamily="18" charset="0"/>
                      </a:endParaRPr>
                    </a:p>
                  </a:txBody>
                  <a:tcPr marL="46653" marR="46653" marT="23326" marB="233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64331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3562561-29F6-469C-9FBE-51AD63FF9FF1}"/>
              </a:ext>
            </a:extLst>
          </p:cNvPr>
          <p:cNvSpPr/>
          <p:nvPr/>
        </p:nvSpPr>
        <p:spPr>
          <a:xfrm>
            <a:off x="1762337" y="5927379"/>
            <a:ext cx="869251" cy="7793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33275"/>
            <a:r>
              <a:rPr lang="en-GB" sz="2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Ages </a:t>
            </a:r>
          </a:p>
          <a:p>
            <a:pPr algn="ctr" defTabSz="233275"/>
            <a:r>
              <a:rPr lang="en-GB" sz="2000" b="1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18+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E8A3204-9762-4996-A3EF-40115F91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" y="5978494"/>
            <a:ext cx="1444166" cy="7461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2AEDC-6A74-BF7F-C677-19D971C31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8427521" y="6258942"/>
            <a:ext cx="1171591" cy="354912"/>
          </a:xfrm>
          <a:prstGeom prst="rect">
            <a:avLst/>
          </a:prstGeom>
          <a:ln w="57150">
            <a:noFill/>
          </a:ln>
          <a:effectLst/>
        </p:spPr>
      </p:pic>
      <p:pic>
        <p:nvPicPr>
          <p:cNvPr id="8" name="Picture 7" descr="Scan Me Png 21462633 PNG">
            <a:extLst>
              <a:ext uri="{FF2B5EF4-FFF2-40B4-BE49-F238E27FC236}">
                <a16:creationId xmlns:a16="http://schemas.microsoft.com/office/drawing/2014/main" id="{54B08934-89E4-22A1-CAAA-DC1E35F21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82" y="1264399"/>
            <a:ext cx="3010402" cy="20228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96;p2">
            <a:extLst>
              <a:ext uri="{FF2B5EF4-FFF2-40B4-BE49-F238E27FC236}">
                <a16:creationId xmlns:a16="http://schemas.microsoft.com/office/drawing/2014/main" id="{E5B69974-CF35-CE50-CF8D-CC25AA705646}"/>
              </a:ext>
            </a:extLst>
          </p:cNvPr>
          <p:cNvSpPr txBox="1"/>
          <p:nvPr/>
        </p:nvSpPr>
        <p:spPr>
          <a:xfrm>
            <a:off x="56065" y="71391"/>
            <a:ext cx="9793869" cy="116229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74275" tIns="37125" rIns="74275" bIns="37125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chemeClr val="l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AD6149-0343-60F3-C0F5-3A431F80F9D0}"/>
              </a:ext>
            </a:extLst>
          </p:cNvPr>
          <p:cNvSpPr txBox="1"/>
          <p:nvPr/>
        </p:nvSpPr>
        <p:spPr>
          <a:xfrm>
            <a:off x="3541074" y="156465"/>
            <a:ext cx="6360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Adult Coaching Programme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Calibri"/>
                <a:cs typeface="Arial"/>
                <a:sym typeface="Arial"/>
              </a:rPr>
              <a:t>  </a:t>
            </a:r>
            <a:r>
              <a:rPr lang="en-GB" sz="3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Autumn 2024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627B01-8837-776D-DA39-368C86988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732" r="6067" b="9206"/>
          <a:stretch/>
        </p:blipFill>
        <p:spPr>
          <a:xfrm>
            <a:off x="132592" y="151149"/>
            <a:ext cx="3259490" cy="987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qr code with blue squares and circles&#10;&#10;Description automatically generated">
            <a:extLst>
              <a:ext uri="{FF2B5EF4-FFF2-40B4-BE49-F238E27FC236}">
                <a16:creationId xmlns:a16="http://schemas.microsoft.com/office/drawing/2014/main" id="{3D73CA90-C5AC-FEB8-9CD7-6B7AC5C85A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00" y="1646301"/>
            <a:ext cx="1228061" cy="1228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48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225</TotalTime>
  <Words>664</Words>
  <Application>Microsoft Office PowerPoint</Application>
  <PresentationFormat>A4 Paper (210x297 mm)</PresentationFormat>
  <Paragraphs>248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Aoife Fisher</dc:creator>
  <cp:lastModifiedBy>Dominic Ross-Hurst</cp:lastModifiedBy>
  <cp:revision>22</cp:revision>
  <dcterms:created xsi:type="dcterms:W3CDTF">2023-12-06T14:40:31Z</dcterms:created>
  <dcterms:modified xsi:type="dcterms:W3CDTF">2024-07-10T11:19:49Z</dcterms:modified>
</cp:coreProperties>
</file>